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57" r:id="rId3"/>
    <p:sldId id="259" r:id="rId4"/>
    <p:sldId id="260" r:id="rId5"/>
    <p:sldId id="267" r:id="rId6"/>
    <p:sldId id="261" r:id="rId7"/>
    <p:sldId id="263" r:id="rId8"/>
    <p:sldId id="264" r:id="rId9"/>
    <p:sldId id="270" r:id="rId10"/>
    <p:sldId id="266" r:id="rId11"/>
    <p:sldId id="271" r:id="rId12"/>
    <p:sldId id="268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31.10.2013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31.10.2013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G:\&#1080;&#1085;&#1090;&#1077;&#1075;&#1088;&#1080;&#1088;&#1086;&#1074;&#1072;&#1085;&#1085;&#1099;&#1081;%20&#1091;&#1088;&#1086;&#1082;\&#1064;&#1080;&#1074;&#1077;&#1083;&#1091;&#1095;.wmv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Шивелуч.wmv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000099" y="1219975"/>
            <a:ext cx="6945895" cy="520942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57158" y="285728"/>
            <a:ext cx="8786842" cy="914400"/>
          </a:xfrm>
        </p:spPr>
        <p:txBody>
          <a:bodyPr/>
          <a:lstStyle/>
          <a:p>
            <a:pPr algn="ctr" eaLnBrk="1" hangingPunct="1"/>
            <a:r>
              <a:rPr lang="ru-RU" sz="3600" b="1" u="sng" dirty="0" smtClean="0">
                <a:solidFill>
                  <a:schemeClr val="tx1"/>
                </a:solidFill>
              </a:rPr>
              <a:t>Перелом</a:t>
            </a:r>
            <a:r>
              <a:rPr lang="ru-RU" sz="3600" b="1" dirty="0" smtClean="0">
                <a:solidFill>
                  <a:schemeClr val="tx1"/>
                </a:solidFill>
              </a:rPr>
              <a:t> – нарушение целостности кости   </a:t>
            </a:r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457200" y="1571625"/>
            <a:ext cx="4040188" cy="603250"/>
          </a:xfrm>
        </p:spPr>
        <p:txBody>
          <a:bodyPr/>
          <a:lstStyle/>
          <a:p>
            <a:pPr algn="ctr" eaLnBrk="1" hangingPunct="1"/>
            <a:r>
              <a:rPr lang="ru-RU" smtClean="0"/>
              <a:t> 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457200" indent="-457200" eaLnBrk="1" hangingPunct="1">
              <a:buFont typeface="Arial" charset="0"/>
              <a:buNone/>
            </a:pPr>
            <a:endParaRPr lang="ru-RU" smtClean="0"/>
          </a:p>
        </p:txBody>
      </p:sp>
      <p:sp>
        <p:nvSpPr>
          <p:cNvPr id="3077" name="Текст 9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12" name="Содержимое 11"/>
          <p:cNvPicPr>
            <a:picLocks noGrp="1"/>
          </p:cNvPicPr>
          <p:nvPr>
            <p:ph sz="quarter" idx="4"/>
          </p:nvPr>
        </p:nvPicPr>
        <p:blipFill>
          <a:blip r:embed="rId2" cstate="print"/>
          <a:srcRect l="4750" t="11250" r="8250" b="21875"/>
          <a:stretch>
            <a:fillRect/>
          </a:stretch>
        </p:blipFill>
        <p:spPr>
          <a:xfrm>
            <a:off x="357158" y="1714488"/>
            <a:ext cx="8572560" cy="5000659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build="p"/>
      <p:bldP spid="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0"/>
            <a:ext cx="8786842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Impact" pitchFamily="34" charset="0"/>
              </a:rPr>
              <a:t>Общие правила оказания первой медицинской помощи при переломах</a:t>
            </a:r>
            <a:endParaRPr lang="ru-RU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Impact" pitchFamily="34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214282" y="1214422"/>
            <a:ext cx="5143536" cy="5357850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При закрытых переломах важно не допустить смещения костных обломков и </a:t>
            </a:r>
            <a:r>
              <a:rPr lang="ru-RU" sz="2400" dirty="0" err="1" smtClean="0"/>
              <a:t>травмирование</a:t>
            </a:r>
            <a:r>
              <a:rPr lang="ru-RU" sz="2400" dirty="0" smtClean="0"/>
              <a:t> ими </a:t>
            </a:r>
            <a:r>
              <a:rPr lang="ru-RU" sz="2400" dirty="0" smtClean="0"/>
              <a:t>окружающих тканей с помощью наложения шин, которые прибинтовывают к поврежденной конечности. </a:t>
            </a:r>
          </a:p>
          <a:p>
            <a:endParaRPr lang="ru-RU" sz="2400" dirty="0" smtClean="0"/>
          </a:p>
          <a:p>
            <a:endParaRPr lang="ru-RU" sz="2400" dirty="0"/>
          </a:p>
        </p:txBody>
      </p:sp>
      <p:pic>
        <p:nvPicPr>
          <p:cNvPr id="5" name="Рисунок 4" descr="025964905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86380" y="2857496"/>
            <a:ext cx="3581400" cy="3810000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5602" name="Picture 2" descr="http://f01.cdn.avsim.su/forum/uploads/monthly_04_2007/post-9040-1177934584_thum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571472" y="0"/>
            <a:ext cx="8115328" cy="3143248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Домашнее задание:</a:t>
            </a:r>
          </a:p>
          <a:p>
            <a:r>
              <a:rPr lang="ru-RU" dirty="0" smtClean="0"/>
              <a:t>Прочитать параграф № 2.5</a:t>
            </a:r>
          </a:p>
          <a:p>
            <a:r>
              <a:rPr lang="ru-RU" dirty="0" smtClean="0"/>
              <a:t>Эссе </a:t>
            </a:r>
            <a:r>
              <a:rPr lang="ru-RU" dirty="0" smtClean="0"/>
              <a:t>«</a:t>
            </a:r>
            <a:r>
              <a:rPr lang="ru-RU" dirty="0" smtClean="0"/>
              <a:t>Оценка </a:t>
            </a:r>
            <a:r>
              <a:rPr lang="ru-RU" dirty="0" smtClean="0"/>
              <a:t>событий извержения Везувия и гибели города Помпеи  с современной позиции знаний о </a:t>
            </a:r>
            <a:r>
              <a:rPr lang="ru-RU" dirty="0" smtClean="0"/>
              <a:t>защите населения в ЧС.»</a:t>
            </a:r>
            <a:endParaRPr lang="ru-RU" dirty="0"/>
          </a:p>
        </p:txBody>
      </p:sp>
      <p:pic>
        <p:nvPicPr>
          <p:cNvPr id="26626" name="Picture 2" descr="http://www.holidaym.ru/mel/italy/img/pompei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857496"/>
            <a:ext cx="4286248" cy="4000504"/>
          </a:xfrm>
          <a:prstGeom prst="rect">
            <a:avLst/>
          </a:prstGeom>
          <a:noFill/>
        </p:spPr>
      </p:pic>
      <p:pic>
        <p:nvPicPr>
          <p:cNvPr id="26628" name="Picture 4" descr="http://img0.liveinternet.ru/images/attach/c/2/68/219/68219728_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7686" y="2857496"/>
            <a:ext cx="4786314" cy="40005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283612"/>
          </a:xfrm>
        </p:spPr>
        <p:txBody>
          <a:bodyPr/>
          <a:lstStyle/>
          <a:p>
            <a:pPr algn="ctr"/>
            <a:r>
              <a:rPr lang="ru-RU" sz="5400" b="1" dirty="0" smtClean="0"/>
              <a:t>Тема урока:</a:t>
            </a:r>
            <a:r>
              <a:rPr lang="ru-RU" b="1" dirty="0" smtClean="0"/>
              <a:t> </a:t>
            </a:r>
            <a:br>
              <a:rPr lang="ru-RU" b="1" dirty="0" smtClean="0"/>
            </a:br>
            <a:r>
              <a:rPr lang="ru-RU" sz="5400" b="1" u="sng" dirty="0" smtClean="0"/>
              <a:t>Последствия извержения вулканов. </a:t>
            </a:r>
            <a:br>
              <a:rPr lang="ru-RU" sz="5400" b="1" u="sng" dirty="0" smtClean="0"/>
            </a:br>
            <a:r>
              <a:rPr lang="ru-RU" sz="5400" b="1" u="sng" dirty="0" smtClean="0"/>
              <a:t>Защита населения.</a:t>
            </a:r>
            <a:endParaRPr lang="ru-RU" sz="5400" b="1" u="sng" dirty="0"/>
          </a:p>
        </p:txBody>
      </p:sp>
      <p:pic>
        <p:nvPicPr>
          <p:cNvPr id="10" name="Содержимое 3" descr="kluch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3371850"/>
            <a:ext cx="4857784" cy="3486150"/>
          </a:xfrm>
        </p:spPr>
      </p:pic>
      <p:pic>
        <p:nvPicPr>
          <p:cNvPr id="1026" name="Picture 2" descr="D:\ПАПА\Презентации по ОБЖ\7класс\Iceland-Volcano-Ash-16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6314" y="3383628"/>
            <a:ext cx="4357686" cy="34743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928662" y="428604"/>
            <a:ext cx="7772400" cy="857256"/>
          </a:xfrm>
        </p:spPr>
        <p:txBody>
          <a:bodyPr/>
          <a:lstStyle/>
          <a:p>
            <a:pPr algn="ctr"/>
            <a:r>
              <a:rPr lang="ru-RU" sz="4800" b="1" u="sng" dirty="0" smtClean="0"/>
              <a:t>Цели урока:</a:t>
            </a:r>
            <a:endParaRPr lang="ru-RU" sz="4800" b="1" u="sng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285720" y="1643050"/>
            <a:ext cx="8858280" cy="5000660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1.Закрепить </a:t>
            </a:r>
            <a:r>
              <a:rPr lang="ru-RU" sz="3600" b="1" dirty="0" smtClean="0"/>
              <a:t>ранее полученные знания о вулканах.</a:t>
            </a:r>
          </a:p>
          <a:p>
            <a:r>
              <a:rPr lang="ru-RU" sz="3600" b="1" dirty="0" smtClean="0"/>
              <a:t>2.Определить  главные поражающие  факторы  при извержении вулканов.</a:t>
            </a:r>
          </a:p>
          <a:p>
            <a:r>
              <a:rPr lang="ru-RU" sz="3600" b="1" dirty="0" smtClean="0"/>
              <a:t>3. Определить основные мероприятия  по защите населения .</a:t>
            </a:r>
          </a:p>
          <a:p>
            <a:r>
              <a:rPr lang="ru-RU" sz="3600" b="1" dirty="0" smtClean="0"/>
              <a:t>4. Уметь оказать ПМП пострадавшим  от поражающих факторов при ЧС.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914400" y="214290"/>
            <a:ext cx="7772400" cy="1212174"/>
          </a:xfrm>
        </p:spPr>
        <p:txBody>
          <a:bodyPr/>
          <a:lstStyle/>
          <a:p>
            <a:pPr algn="ctr"/>
            <a:r>
              <a:rPr lang="ru-RU" sz="4400" b="1" u="sng" dirty="0" smtClean="0"/>
              <a:t>Основные меры по защите населения:</a:t>
            </a:r>
            <a:endParaRPr lang="ru-RU" sz="4400" b="1" u="sng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sz="3600" b="1" dirty="0" smtClean="0"/>
              <a:t>1.Изучение вулканов с целью прогнозирования  возможного извержения.</a:t>
            </a:r>
          </a:p>
          <a:p>
            <a:r>
              <a:rPr lang="ru-RU" sz="3600" b="1" dirty="0" smtClean="0"/>
              <a:t>2. Оповещение населения в случае возникновения ЧС: «Внимание всем!»</a:t>
            </a:r>
          </a:p>
          <a:p>
            <a:r>
              <a:rPr lang="ru-RU" sz="3600" b="1" dirty="0" smtClean="0"/>
              <a:t>3. Эвакуации населения.</a:t>
            </a:r>
          </a:p>
          <a:p>
            <a:r>
              <a:rPr lang="ru-RU" sz="3600" b="1" dirty="0" smtClean="0"/>
              <a:t>4. Обучение населения действиям при возникновении ЧС.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img-fotki.yandex.ru/get/6412/42120165.1/0_7c6f6_3198e785_X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1030" name="Picture 6" descr="http://www.meridian-tur.ru/uploads/file/Kamchatka_1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858280" cy="67151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0"/>
            <a:ext cx="7772400" cy="1928802"/>
          </a:xfrm>
        </p:spPr>
        <p:txBody>
          <a:bodyPr/>
          <a:lstStyle/>
          <a:p>
            <a:pPr algn="ctr"/>
            <a:r>
              <a:rPr lang="ru-RU" b="1" dirty="0" smtClean="0"/>
              <a:t>Защита органов дыхания: </a:t>
            </a:r>
            <a:r>
              <a:rPr lang="ru-RU" b="1" u="sng" dirty="0" smtClean="0"/>
              <a:t>изготовление ватно-марлевой повязки.</a:t>
            </a:r>
            <a:endParaRPr lang="ru-RU" b="1" u="sng" dirty="0"/>
          </a:p>
        </p:txBody>
      </p:sp>
      <p:pic>
        <p:nvPicPr>
          <p:cNvPr id="3074" name="Picture 2" descr="D:\ПАПА\Презентации по ОБЖ\7класс\1257320384_6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2071678"/>
            <a:ext cx="7786741" cy="442915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15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323850" y="620713"/>
            <a:ext cx="8478838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ru-RU" sz="3600" b="1" dirty="0">
                <a:solidFill>
                  <a:schemeClr val="bg1"/>
                </a:solidFill>
                <a:latin typeface="+mj-lt"/>
              </a:rPr>
              <a:t>Если вы хотите максимально обезопасить свой организм от вредного влияния окружающей среды, вы должны использовать средства индивидуальной защиты, </a:t>
            </a:r>
          </a:p>
        </p:txBody>
      </p:sp>
      <p:pic>
        <p:nvPicPr>
          <p:cNvPr id="6148" name="Picture 4" descr="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550" y="3716338"/>
            <a:ext cx="2590800" cy="25082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6149" name="Picture 5" descr="1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76825" y="3716338"/>
            <a:ext cx="2881313" cy="24558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44475"/>
            <a:ext cx="8385175" cy="952500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b="1" dirty="0" smtClean="0">
                <a:solidFill>
                  <a:schemeClr val="tx1"/>
                </a:solidFill>
                <a:effectLst/>
              </a:rPr>
              <a:t>Виды внешних кровотечений</a:t>
            </a:r>
          </a:p>
        </p:txBody>
      </p:sp>
      <p:sp>
        <p:nvSpPr>
          <p:cNvPr id="10248" name="Rectangle 8"/>
          <p:cNvSpPr>
            <a:spLocks noGrp="1" noRot="1" noChangeArrowheads="1"/>
          </p:cNvSpPr>
          <p:nvPr>
            <p:ph type="body" idx="1"/>
          </p:nvPr>
        </p:nvSpPr>
        <p:spPr>
          <a:xfrm>
            <a:off x="0" y="1196975"/>
            <a:ext cx="5435600" cy="5232421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2800" b="1" dirty="0" smtClean="0">
                <a:effectLst/>
              </a:rPr>
              <a:t>Капиллярное</a:t>
            </a:r>
          </a:p>
          <a:p>
            <a:pPr lvl="1" eaLnBrk="1" hangingPunct="1">
              <a:buClr>
                <a:schemeClr val="hlink"/>
              </a:buClr>
              <a:buFontTx/>
              <a:buChar char="•"/>
              <a:defRPr/>
            </a:pPr>
            <a:r>
              <a:rPr lang="ru-RU" b="1" dirty="0" smtClean="0">
                <a:effectLst/>
              </a:rPr>
              <a:t>При небольших порезах; кровь медленно сочится из раны.</a:t>
            </a:r>
          </a:p>
          <a:p>
            <a:pPr eaLnBrk="1" hangingPunct="1">
              <a:defRPr/>
            </a:pPr>
            <a:r>
              <a:rPr lang="ru-RU" sz="2800" b="1" dirty="0" smtClean="0">
                <a:effectLst/>
              </a:rPr>
              <a:t>Венозное</a:t>
            </a:r>
          </a:p>
          <a:p>
            <a:pPr lvl="1" eaLnBrk="1" hangingPunct="1">
              <a:buClr>
                <a:schemeClr val="hlink"/>
              </a:buClr>
              <a:buFontTx/>
              <a:buChar char="•"/>
              <a:defRPr/>
            </a:pPr>
            <a:r>
              <a:rPr lang="ru-RU" b="1" dirty="0" smtClean="0">
                <a:effectLst/>
              </a:rPr>
              <a:t>Кровь темно-вишневого цвета.</a:t>
            </a:r>
          </a:p>
          <a:p>
            <a:pPr lvl="1" eaLnBrk="1" hangingPunct="1">
              <a:buClr>
                <a:schemeClr val="hlink"/>
              </a:buClr>
              <a:buFontTx/>
              <a:buChar char="•"/>
              <a:defRPr/>
            </a:pPr>
            <a:r>
              <a:rPr lang="ru-RU" b="1" dirty="0" smtClean="0">
                <a:effectLst/>
              </a:rPr>
              <a:t>Течет из раны потоком.</a:t>
            </a:r>
          </a:p>
          <a:p>
            <a:pPr eaLnBrk="1" hangingPunct="1">
              <a:defRPr/>
            </a:pPr>
            <a:r>
              <a:rPr lang="ru-RU" sz="2800" b="1" dirty="0" smtClean="0">
                <a:effectLst/>
              </a:rPr>
              <a:t>Артериальное</a:t>
            </a:r>
          </a:p>
          <a:p>
            <a:pPr lvl="1" eaLnBrk="1" hangingPunct="1">
              <a:buClr>
                <a:schemeClr val="hlink"/>
              </a:buClr>
              <a:buFontTx/>
              <a:buChar char="•"/>
              <a:defRPr/>
            </a:pPr>
            <a:r>
              <a:rPr lang="ru-RU" b="1" dirty="0" smtClean="0">
                <a:effectLst/>
              </a:rPr>
              <a:t>Кровь ярко-алого цвета.</a:t>
            </a:r>
          </a:p>
          <a:p>
            <a:pPr lvl="1" eaLnBrk="1" hangingPunct="1">
              <a:buClr>
                <a:schemeClr val="hlink"/>
              </a:buClr>
              <a:buFontTx/>
              <a:buChar char="•"/>
              <a:defRPr/>
            </a:pPr>
            <a:r>
              <a:rPr lang="ru-RU" b="1" dirty="0" smtClean="0">
                <a:effectLst/>
              </a:rPr>
              <a:t>Бьет из раны фонтаном</a:t>
            </a:r>
            <a:r>
              <a:rPr lang="ru-RU" b="1" dirty="0" smtClean="0"/>
              <a:t>.</a:t>
            </a:r>
          </a:p>
        </p:txBody>
      </p:sp>
      <p:sp>
        <p:nvSpPr>
          <p:cNvPr id="5124" name="Text Box 9"/>
          <p:cNvSpPr txBox="1">
            <a:spLocks noChangeArrowheads="1"/>
          </p:cNvSpPr>
          <p:nvPr/>
        </p:nvSpPr>
        <p:spPr bwMode="auto">
          <a:xfrm>
            <a:off x="4500563" y="2205038"/>
            <a:ext cx="3384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pic>
        <p:nvPicPr>
          <p:cNvPr id="5125" name="Picture 10" descr="Kapilliarno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29256" y="1571612"/>
            <a:ext cx="2571768" cy="1714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6" name="Picture 11" descr="Кровотечения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14942" y="3429000"/>
            <a:ext cx="2979733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7" name="Picture 13" descr="venozno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14942" y="5286388"/>
            <a:ext cx="3357586" cy="13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183563" cy="762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FF0000"/>
                </a:solidFill>
              </a:rPr>
              <a:t>Наложение закрутки: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3400" y="1676400"/>
            <a:ext cx="5105400" cy="4187825"/>
          </a:xfrm>
        </p:spPr>
        <p:txBody>
          <a:bodyPr>
            <a:normAutofit fontScale="77500" lnSpcReduction="20000"/>
          </a:bodyPr>
          <a:lstStyle/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b="1" dirty="0" smtClean="0">
                <a:solidFill>
                  <a:schemeClr val="bg1"/>
                </a:solidFill>
              </a:rPr>
              <a:t>Ее можно изготовить из подручных материалов (платков, кусков материи, марли и т.д.). Обматываем конечность, прочно завязываем концы, вставляем между кольцами кусок прочной палки, вращаем по окружности, сдавливаем сегмент конечности и кровеносные сосуды (артерии) до прекращения кровотечения из раны. Палку фиксируем дополнительным бинтом. В Дальнейшем действия аналогичны действиям при наложении жгута.</a:t>
            </a:r>
            <a:endParaRPr lang="ru-RU" b="1" dirty="0">
              <a:solidFill>
                <a:schemeClr val="bg1"/>
              </a:solidFill>
            </a:endParaRPr>
          </a:p>
        </p:txBody>
      </p:sp>
      <p:pic>
        <p:nvPicPr>
          <p:cNvPr id="4" name="Рисунок 3" descr="karta6a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9288" y="1371600"/>
            <a:ext cx="2986116" cy="4700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312</TotalTime>
  <Words>277</Words>
  <Application>Microsoft Office PowerPoint</Application>
  <PresentationFormat>Экран (4:3)</PresentationFormat>
  <Paragraphs>31</Paragraphs>
  <Slides>13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Метро</vt:lpstr>
      <vt:lpstr>Слайд 1</vt:lpstr>
      <vt:lpstr>Тема урока:  Последствия извержения вулканов.  Защита населения.</vt:lpstr>
      <vt:lpstr>Цели урока:</vt:lpstr>
      <vt:lpstr>Основные меры по защите населения:</vt:lpstr>
      <vt:lpstr>Слайд 5</vt:lpstr>
      <vt:lpstr>Защита органов дыхания: изготовление ватно-марлевой повязки.</vt:lpstr>
      <vt:lpstr>Слайд 7</vt:lpstr>
      <vt:lpstr>Виды внешних кровотечений</vt:lpstr>
      <vt:lpstr>Наложение закрутки:</vt:lpstr>
      <vt:lpstr>Перелом – нарушение целостности кости   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Admin</cp:lastModifiedBy>
  <cp:revision>22</cp:revision>
  <dcterms:created xsi:type="dcterms:W3CDTF">2013-10-24T15:06:36Z</dcterms:created>
  <dcterms:modified xsi:type="dcterms:W3CDTF">2013-10-31T06:35:48Z</dcterms:modified>
</cp:coreProperties>
</file>