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1" r:id="rId5"/>
    <p:sldId id="269" r:id="rId6"/>
    <p:sldId id="263" r:id="rId7"/>
    <p:sldId id="262" r:id="rId8"/>
    <p:sldId id="270" r:id="rId9"/>
    <p:sldId id="268" r:id="rId10"/>
    <p:sldId id="273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7" d="100"/>
          <a:sy n="77" d="100"/>
        </p:scale>
        <p:origin x="-2604" y="-8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69E56-6B97-408D-992F-04E9D908B907}" type="datetimeFigureOut">
              <a:rPr lang="ru-RU"/>
              <a:pPr>
                <a:defRPr/>
              </a:pPr>
              <a:t>07.11.2013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0D3D2-457A-4A68-98FE-902C7E7A81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EDA61-B3CF-4A75-B814-D6DD46F81E7E}" type="datetimeFigureOut">
              <a:rPr lang="ru-RU"/>
              <a:pPr>
                <a:defRPr/>
              </a:pPr>
              <a:t>07.11.2013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9C51B-5AB8-46F3-80C2-C52CB00084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8ACC5-C17A-4D75-9B37-E94D191429BA}" type="datetimeFigureOut">
              <a:rPr lang="ru-RU"/>
              <a:pPr>
                <a:defRPr/>
              </a:pPr>
              <a:t>07.11.2013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22C36-48EC-449F-850A-30BFB20852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51779-8D3D-44CD-B8AC-D3A3CECDD391}" type="datetimeFigureOut">
              <a:rPr lang="ru-RU"/>
              <a:pPr>
                <a:defRPr/>
              </a:pPr>
              <a:t>07.11.2013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12113-A0A9-4ECA-A00B-58054D5754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6BFF9-3B10-488A-BB38-4874B56E10FA}" type="datetimeFigureOut">
              <a:rPr lang="ru-RU"/>
              <a:pPr>
                <a:defRPr/>
              </a:pPr>
              <a:t>07.11.2013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DD455-0073-48BA-BB48-4D4C542888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B85B1-E892-494D-B83C-E3D94F9C376E}" type="datetimeFigureOut">
              <a:rPr lang="ru-RU"/>
              <a:pPr>
                <a:defRPr/>
              </a:pPr>
              <a:t>07.11.2013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C7A40-971B-4D23-99C4-F959A6E295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3E5AC-03B9-4572-B67D-F1EA31A8B09E}" type="datetimeFigureOut">
              <a:rPr lang="ru-RU"/>
              <a:pPr>
                <a:defRPr/>
              </a:pPr>
              <a:t>07.11.2013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6F0E4-9988-44DF-BBED-9D9B2774FC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CF09F-7C10-4B17-8D2C-561B73687043}" type="datetimeFigureOut">
              <a:rPr lang="ru-RU"/>
              <a:pPr>
                <a:defRPr/>
              </a:pPr>
              <a:t>07.11.2013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AE468-8AA9-4BF7-B66F-7C30F37F0F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DFA7E-AD88-4294-9269-159C184EA1D6}" type="datetimeFigureOut">
              <a:rPr lang="ru-RU"/>
              <a:pPr>
                <a:defRPr/>
              </a:pPr>
              <a:t>07.11.2013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98122-722A-426A-A00E-5CD582C545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D72E0-A6C2-40A3-9C94-2CE27BB4E314}" type="datetimeFigureOut">
              <a:rPr lang="ru-RU"/>
              <a:pPr>
                <a:defRPr/>
              </a:pPr>
              <a:t>07.11.2013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65A62-407F-4FB5-B87C-3E3F6945C6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FB11D-0AEE-49A5-9267-F9C5BCC35776}" type="datetimeFigureOut">
              <a:rPr lang="ru-RU"/>
              <a:pPr>
                <a:defRPr/>
              </a:pPr>
              <a:t>07.11.2013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61C4A-13ED-49DD-B95B-D9180FDB2A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DAC8F-19C9-4E28-84FD-102AD7782752}" type="datetimeFigureOut">
              <a:rPr lang="ru-RU"/>
              <a:pPr>
                <a:defRPr/>
              </a:pPr>
              <a:t>07.11.2013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A4997-F9C5-4824-9BD8-715486AE27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76AE8-DBB3-472E-8525-6D666D5FCC03}" type="datetimeFigureOut">
              <a:rPr lang="ru-RU"/>
              <a:pPr>
                <a:defRPr/>
              </a:pPr>
              <a:t>07.11.2013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BBC6C-4317-4622-AAF5-A97B11A30B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80AEE19-8315-4AE9-8231-2E011C047034}" type="datetimeFigureOut">
              <a:rPr lang="ru-RU"/>
              <a:pPr>
                <a:defRPr/>
              </a:pPr>
              <a:t>07.11.2013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5C6F8EA-E699-4A42-9BC3-4E87AA6742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>
    <p:blinds dir="vert"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 descr="C:\Users\Музей\Desktop\Руденко Т И\шаблоны\shablony-7-2.jpg"/>
          <p:cNvPicPr>
            <a:picLocks noChangeAspect="1" noChangeArrowheads="1"/>
          </p:cNvPicPr>
          <p:nvPr/>
        </p:nvPicPr>
        <p:blipFill>
          <a:blip r:embed="rId2"/>
          <a:srcRect t="50000"/>
          <a:stretch>
            <a:fillRect/>
          </a:stretch>
        </p:blipFill>
        <p:spPr bwMode="auto">
          <a:xfrm>
            <a:off x="0" y="4572000"/>
            <a:ext cx="920432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Заголовок 1"/>
          <p:cNvSpPr>
            <a:spLocks noGrp="1"/>
          </p:cNvSpPr>
          <p:nvPr>
            <p:ph type="ctrTitle"/>
          </p:nvPr>
        </p:nvSpPr>
        <p:spPr>
          <a:xfrm>
            <a:off x="684213" y="1989138"/>
            <a:ext cx="7772400" cy="1357312"/>
          </a:xfrm>
        </p:spPr>
        <p:txBody>
          <a:bodyPr/>
          <a:lstStyle/>
          <a:p>
            <a:r>
              <a:rPr lang="ru-RU" b="1" smtClean="0">
                <a:solidFill>
                  <a:srgbClr val="FF0000"/>
                </a:solidFill>
              </a:rPr>
              <a:t>Практическая работа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72125" y="3786188"/>
            <a:ext cx="3571875" cy="1143000"/>
          </a:xfrm>
        </p:spPr>
        <p:txBody>
          <a:bodyPr rtlCol="0">
            <a:normAutofit fontScale="55000" lnSpcReduction="20000"/>
          </a:bodyPr>
          <a:lstStyle/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000099"/>
                </a:solidFill>
              </a:rPr>
              <a:t>Руденко Татьяна Ильинична</a:t>
            </a:r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000099"/>
                </a:solidFill>
              </a:rPr>
              <a:t> заместитель директора</a:t>
            </a:r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err="1" smtClean="0">
                <a:solidFill>
                  <a:srgbClr val="000099"/>
                </a:solidFill>
              </a:rPr>
              <a:t>тьютор</a:t>
            </a:r>
            <a:r>
              <a:rPr lang="ru-RU" b="1" dirty="0" smtClean="0">
                <a:solidFill>
                  <a:srgbClr val="000099"/>
                </a:solidFill>
              </a:rPr>
              <a:t> МБОУ СОШ 10 ККЮС</a:t>
            </a:r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000099"/>
                </a:solidFill>
              </a:rPr>
              <a:t> г. Рубцовска, Алтайского края</a:t>
            </a:r>
            <a:endParaRPr lang="ru-RU" b="1" dirty="0">
              <a:solidFill>
                <a:srgbClr val="000099"/>
              </a:solidFill>
            </a:endParaRPr>
          </a:p>
        </p:txBody>
      </p:sp>
      <p:sp>
        <p:nvSpPr>
          <p:cNvPr id="13316" name="TextBox 3"/>
          <p:cNvSpPr txBox="1">
            <a:spLocks noChangeArrowheads="1"/>
          </p:cNvSpPr>
          <p:nvPr/>
        </p:nvSpPr>
        <p:spPr bwMode="auto">
          <a:xfrm>
            <a:off x="357188" y="0"/>
            <a:ext cx="8501062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000099"/>
                </a:solidFill>
                <a:latin typeface="Calibri" pitchFamily="34" charset="0"/>
              </a:rPr>
              <a:t>МБОУ «Средняя общеобразовательная</a:t>
            </a:r>
          </a:p>
          <a:p>
            <a:pPr algn="ctr"/>
            <a:r>
              <a:rPr lang="ru-RU" sz="2400" b="1">
                <a:solidFill>
                  <a:srgbClr val="000099"/>
                </a:solidFill>
                <a:latin typeface="Calibri" pitchFamily="34" charset="0"/>
              </a:rPr>
              <a:t> школа №10 </a:t>
            </a:r>
          </a:p>
          <a:p>
            <a:pPr algn="ctr"/>
            <a:r>
              <a:rPr lang="ru-RU" sz="2400" b="1">
                <a:solidFill>
                  <a:srgbClr val="000099"/>
                </a:solidFill>
                <a:latin typeface="Calibri" pitchFamily="34" charset="0"/>
              </a:rPr>
              <a:t>«Кадетский корпус юных спасателей»</a:t>
            </a:r>
          </a:p>
        </p:txBody>
      </p:sp>
      <p:pic>
        <p:nvPicPr>
          <p:cNvPr id="13318" name="Рисунок 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0001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Рисунок 1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77188" y="0"/>
            <a:ext cx="1166812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6"/>
          <p:cNvSpPr>
            <a:spLocks noChangeArrowheads="1"/>
          </p:cNvSpPr>
          <p:nvPr/>
        </p:nvSpPr>
        <p:spPr bwMode="auto">
          <a:xfrm>
            <a:off x="0" y="2928938"/>
            <a:ext cx="3500438" cy="1571625"/>
          </a:xfrm>
          <a:prstGeom prst="roundRect">
            <a:avLst>
              <a:gd name="adj" fmla="val 12553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1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Субъекты воспитания</a:t>
            </a:r>
          </a:p>
          <a:p>
            <a:pPr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МОУ ДОД «Станция юных туристов»</a:t>
            </a:r>
          </a:p>
          <a:p>
            <a:pPr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МОУ ДОД «Малая академия»</a:t>
            </a:r>
          </a:p>
          <a:p>
            <a:pPr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Спортивные школы</a:t>
            </a:r>
          </a:p>
          <a:p>
            <a:pPr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Спортивный комплекс «Юбилейный»</a:t>
            </a:r>
          </a:p>
          <a:p>
            <a:pPr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Городские библиотеки</a:t>
            </a:r>
          </a:p>
          <a:p>
            <a:pPr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Воинская  часть 6720</a:t>
            </a:r>
          </a:p>
          <a:p>
            <a:pPr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Пожарная часть г.Рубцовска</a:t>
            </a:r>
          </a:p>
          <a:p>
            <a:pPr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ГО ЧС г.Рубцовска</a:t>
            </a:r>
          </a:p>
          <a:p>
            <a:pPr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Милицейский, краеведческий, медицинский музей</a:t>
            </a:r>
          </a:p>
          <a:p>
            <a:pPr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Музыкальная и художественная школы</a:t>
            </a:r>
          </a:p>
          <a:p>
            <a:pPr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АЛТГУ, АГУ, РИИ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0" y="2643182"/>
            <a:ext cx="9144000" cy="3139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УСЛОВИЯ</a:t>
            </a:r>
          </a:p>
        </p:txBody>
      </p:sp>
      <p:sp>
        <p:nvSpPr>
          <p:cNvPr id="24" name="Левая фигурная скобка 23"/>
          <p:cNvSpPr/>
          <p:nvPr/>
        </p:nvSpPr>
        <p:spPr>
          <a:xfrm rot="16200000">
            <a:off x="4464843" y="-1607343"/>
            <a:ext cx="214313" cy="8286750"/>
          </a:xfrm>
          <a:prstGeom prst="leftBrace">
            <a:avLst>
              <a:gd name="adj1" fmla="val 309948"/>
              <a:gd name="adj2" fmla="val 50804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1000108"/>
            <a:ext cx="9144000" cy="3139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ЗАДАЧИ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682625"/>
          </a:xfrm>
          <a:prstGeom prst="rect">
            <a:avLst/>
          </a:prstGeom>
          <a:noFill/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МОДЕЛЬ ДУХОВНО-НРАВСТВЕННОГО РАЗВИТИЯ ОБУЧАЮЩИХХСЯ </a:t>
            </a:r>
          </a:p>
          <a:p>
            <a:pPr algn="ctr">
              <a:lnSpc>
                <a:spcPct val="80000"/>
              </a:lnSpc>
            </a:pPr>
            <a:r>
              <a:rPr lang="ru-RU" sz="1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УСЛОВИЯХ КАДЕТСКОГО ВОСПИТАНИЯ В ОБЩЕОБРАЗОВАТЕЛЬНОМ УЧРЕЖДЕНИИ</a:t>
            </a:r>
            <a:endParaRPr lang="ru-RU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428625"/>
            <a:ext cx="9144000" cy="5715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lnSpc>
                <a:spcPct val="80000"/>
              </a:lnSpc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эффективной модели духовно-нравственного развития обучающихся в условиях кадетского воспитания в ОУ через выявление социально-педагогических условий эффективного использования возможностей школы и социальных партнеров в духовно-нравственном развитии обучающихся в учебной и </a:t>
            </a:r>
            <a:r>
              <a:rPr lang="ru-RU" sz="13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внеучебной</a:t>
            </a:r>
            <a:r>
              <a:rPr lang="ru-RU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деятельности:</a:t>
            </a:r>
          </a:p>
        </p:txBody>
      </p:sp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0" y="1214438"/>
            <a:ext cx="2428875" cy="1214437"/>
          </a:xfrm>
          <a:prstGeom prst="upArrowCallout">
            <a:avLst>
              <a:gd name="adj1" fmla="val 18282"/>
              <a:gd name="adj2" fmla="val 21031"/>
              <a:gd name="adj3" fmla="val 13884"/>
              <a:gd name="adj4" fmla="val 78354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just">
              <a:lnSpc>
                <a:spcPct val="80000"/>
              </a:lnSpc>
              <a:defRPr/>
            </a:pPr>
            <a:r>
              <a:rPr lang="ru-RU" sz="900" b="1" i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организационные</a:t>
            </a:r>
            <a:r>
              <a:rPr lang="ru-RU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активная позиция педагога и учащихся в процессе духовно-нравственного развития и воспитания; этапы движения учащегося в образовательном процессе; формы и методы организации духовно-нравственного воспитания в образовательном процессе и во внеурочное время;</a:t>
            </a:r>
          </a:p>
          <a:p>
            <a:pPr>
              <a:defRPr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2500313" y="1285875"/>
            <a:ext cx="3857625" cy="1143000"/>
          </a:xfrm>
          <a:prstGeom prst="upArrowCallout">
            <a:avLst>
              <a:gd name="adj1" fmla="val 17965"/>
              <a:gd name="adj2" fmla="val 20552"/>
              <a:gd name="adj3" fmla="val 10907"/>
              <a:gd name="adj4" fmla="val 8419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just">
              <a:lnSpc>
                <a:spcPct val="80000"/>
              </a:lnSpc>
              <a:defRPr/>
            </a:pPr>
            <a:r>
              <a:rPr lang="ru-RU" sz="900" b="1" i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мотивационные</a:t>
            </a:r>
            <a:r>
              <a:rPr lang="ru-RU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определяются проведением коммуникативных тренингов для формирования мотивации к совместной деятельности педагогов и учащихся; организацией ученических конференций, литературных рингов, турниров, спектаклей, концертов, конкурсов  чтецов, экскурсоводов, презентацией социального проекта, написанием творческих работ, организацией школьных выставок, конкурсов, олимпиад, викторин, тематических декад, участием в актах гражданской направленности, деловых и правовых играх, дебатах.</a:t>
            </a:r>
          </a:p>
          <a:p>
            <a:pPr>
              <a:defRPr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6429375" y="1285875"/>
            <a:ext cx="2714625" cy="1143000"/>
          </a:xfrm>
          <a:prstGeom prst="upArrowCallout">
            <a:avLst>
              <a:gd name="adj1" fmla="val 19830"/>
              <a:gd name="adj2" fmla="val 20557"/>
              <a:gd name="adj3" fmla="val 11564"/>
              <a:gd name="adj4" fmla="val 818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80000"/>
              </a:lnSpc>
              <a:spcAft>
                <a:spcPts val="1000"/>
              </a:spcAft>
              <a:defRPr/>
            </a:pPr>
            <a:r>
              <a:rPr lang="ru-RU" sz="900" b="1" i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содержательные</a:t>
            </a:r>
            <a:r>
              <a:rPr lang="ru-RU" sz="9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подразумевают виды деятельности учащихся в процессе духовно-нравственного развития и воспитания –  учебная, </a:t>
            </a:r>
            <a:r>
              <a:rPr lang="ru-RU" sz="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внеучебная</a:t>
            </a:r>
            <a:r>
              <a:rPr lang="ru-RU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принципы построения образовательного процесса; информационное и коммуникационное обеспечение процесса духовно-нравственного воспитания личности в учебное и </a:t>
            </a:r>
            <a:r>
              <a:rPr lang="ru-RU" sz="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внеучебное</a:t>
            </a:r>
            <a:r>
              <a:rPr lang="ru-RU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время;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2" name="AutoShape 8"/>
          <p:cNvSpPr>
            <a:spLocks noChangeArrowheads="1"/>
          </p:cNvSpPr>
          <p:nvPr/>
        </p:nvSpPr>
        <p:spPr bwMode="auto">
          <a:xfrm>
            <a:off x="3571875" y="3000375"/>
            <a:ext cx="1643063" cy="128587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lnSpc>
                <a:spcPct val="80000"/>
              </a:lnSpc>
              <a:defRPr/>
            </a:pPr>
            <a:r>
              <a:rPr lang="ru-RU" sz="1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Кадровые</a:t>
            </a:r>
          </a:p>
          <a:p>
            <a:pPr>
              <a:lnSpc>
                <a:spcPct val="80000"/>
              </a:lnSpc>
              <a:defRPr/>
            </a:pP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педагоги-51</a:t>
            </a:r>
          </a:p>
          <a:p>
            <a:pPr>
              <a:lnSpc>
                <a:spcPct val="80000"/>
              </a:lnSpc>
              <a:defRPr/>
            </a:pP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социальный педагог-1</a:t>
            </a:r>
          </a:p>
          <a:p>
            <a:pPr>
              <a:lnSpc>
                <a:spcPct val="80000"/>
              </a:lnSpc>
              <a:defRPr/>
            </a:pP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педагог-психолог-1</a:t>
            </a:r>
          </a:p>
          <a:p>
            <a:pPr>
              <a:lnSpc>
                <a:spcPct val="80000"/>
              </a:lnSpc>
              <a:defRPr/>
            </a:pP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инструктора-4</a:t>
            </a:r>
          </a:p>
          <a:p>
            <a:pPr>
              <a:lnSpc>
                <a:spcPct val="80000"/>
              </a:lnSpc>
              <a:defRPr/>
            </a:pP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старшая вожатая-1</a:t>
            </a:r>
          </a:p>
          <a:p>
            <a:pPr>
              <a:lnSpc>
                <a:spcPct val="80000"/>
              </a:lnSpc>
              <a:defRPr/>
            </a:pP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логопед-1</a:t>
            </a:r>
          </a:p>
          <a:p>
            <a:pPr>
              <a:lnSpc>
                <a:spcPct val="80000"/>
              </a:lnSpc>
              <a:defRPr/>
            </a:pP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библиотекарь-2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3" name="AutoShape 9"/>
          <p:cNvSpPr>
            <a:spLocks noChangeArrowheads="1"/>
          </p:cNvSpPr>
          <p:nvPr/>
        </p:nvSpPr>
        <p:spPr bwMode="auto">
          <a:xfrm>
            <a:off x="5286375" y="3000375"/>
            <a:ext cx="2143125" cy="128587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lnSpc>
                <a:spcPct val="80000"/>
              </a:lnSpc>
              <a:defRPr/>
            </a:pPr>
            <a:r>
              <a:rPr lang="ru-RU" sz="1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Материально-технические</a:t>
            </a:r>
          </a:p>
          <a:p>
            <a:pPr>
              <a:lnSpc>
                <a:spcPct val="80000"/>
              </a:lnSpc>
              <a:defRPr/>
            </a:pP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компьютеров-51</a:t>
            </a:r>
          </a:p>
          <a:p>
            <a:pPr>
              <a:lnSpc>
                <a:spcPct val="80000"/>
              </a:lnSpc>
              <a:defRPr/>
            </a:pP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ноутбуков-9</a:t>
            </a:r>
          </a:p>
          <a:p>
            <a:pPr>
              <a:lnSpc>
                <a:spcPct val="80000"/>
              </a:lnSpc>
              <a:defRPr/>
            </a:pP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экранов-22</a:t>
            </a:r>
          </a:p>
          <a:p>
            <a:pPr>
              <a:lnSpc>
                <a:spcPct val="80000"/>
              </a:lnSpc>
              <a:defRPr/>
            </a:pP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проекторов-25</a:t>
            </a:r>
          </a:p>
          <a:p>
            <a:pPr>
              <a:lnSpc>
                <a:spcPct val="80000"/>
              </a:lnSpc>
              <a:defRPr/>
            </a:pP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сканеров-4</a:t>
            </a:r>
          </a:p>
          <a:p>
            <a:pPr>
              <a:lnSpc>
                <a:spcPct val="80000"/>
              </a:lnSpc>
              <a:defRPr/>
            </a:pP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принтеров-9 </a:t>
            </a:r>
          </a:p>
          <a:p>
            <a:pPr>
              <a:lnSpc>
                <a:spcPct val="80000"/>
              </a:lnSpc>
              <a:defRPr/>
            </a:pP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интерактивная доска-2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4" name="AutoShape 10"/>
          <p:cNvSpPr>
            <a:spLocks noChangeArrowheads="1"/>
          </p:cNvSpPr>
          <p:nvPr/>
        </p:nvSpPr>
        <p:spPr bwMode="auto">
          <a:xfrm>
            <a:off x="7500938" y="3000375"/>
            <a:ext cx="1643062" cy="128587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lnSpc>
                <a:spcPct val="80000"/>
              </a:lnSpc>
              <a:defRPr/>
            </a:pPr>
            <a:r>
              <a:rPr lang="ru-RU" sz="1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Методические</a:t>
            </a:r>
          </a:p>
          <a:p>
            <a:pPr algn="ctr">
              <a:lnSpc>
                <a:spcPct val="80000"/>
              </a:lnSpc>
              <a:defRPr/>
            </a:pP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Программа духовно-нравственного развития</a:t>
            </a:r>
          </a:p>
          <a:p>
            <a:pPr algn="ctr">
              <a:lnSpc>
                <a:spcPct val="80000"/>
              </a:lnSpc>
              <a:defRPr/>
            </a:pP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Программа «Кадетская республика»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5" name="AutoShape 11"/>
          <p:cNvSpPr>
            <a:spLocks noChangeArrowheads="1"/>
          </p:cNvSpPr>
          <p:nvPr/>
        </p:nvSpPr>
        <p:spPr bwMode="auto">
          <a:xfrm>
            <a:off x="0" y="4357694"/>
            <a:ext cx="9144000" cy="571504"/>
          </a:xfrm>
          <a:prstGeom prst="upArrowCallout">
            <a:avLst>
              <a:gd name="adj1" fmla="val 51079"/>
              <a:gd name="adj2" fmla="val 70390"/>
              <a:gd name="adj3" fmla="val 26892"/>
              <a:gd name="adj4" fmla="val 58146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РЕЗУЛЬТАТЫ</a:t>
            </a:r>
          </a:p>
        </p:txBody>
      </p:sp>
      <p:sp>
        <p:nvSpPr>
          <p:cNvPr id="1036" name="AutoShape 12"/>
          <p:cNvSpPr>
            <a:spLocks noChangeArrowheads="1"/>
          </p:cNvSpPr>
          <p:nvPr/>
        </p:nvSpPr>
        <p:spPr bwMode="auto">
          <a:xfrm>
            <a:off x="0" y="4929188"/>
            <a:ext cx="3357563" cy="1000125"/>
          </a:xfrm>
          <a:prstGeom prst="flowChartMultidocumen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0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предметные</a:t>
            </a:r>
          </a:p>
          <a:p>
            <a:pPr>
              <a:lnSpc>
                <a:spcPct val="80000"/>
              </a:lnSpc>
              <a:defRPr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знание норм и правил поведения, </a:t>
            </a:r>
            <a:r>
              <a:rPr lang="ru-RU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сформированность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навыков конструктивного поведения, ценностное отношение к другой личности, стремление к дружеским контактам</a:t>
            </a:r>
          </a:p>
        </p:txBody>
      </p:sp>
      <p:sp>
        <p:nvSpPr>
          <p:cNvPr id="1037" name="AutoShape 13"/>
          <p:cNvSpPr>
            <a:spLocks noChangeArrowheads="1"/>
          </p:cNvSpPr>
          <p:nvPr/>
        </p:nvSpPr>
        <p:spPr bwMode="auto">
          <a:xfrm>
            <a:off x="3000375" y="5214938"/>
            <a:ext cx="3357563" cy="1143000"/>
          </a:xfrm>
          <a:prstGeom prst="flowChartMultidocumen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lnSpc>
                <a:spcPct val="80000"/>
              </a:lnSpc>
              <a:defRPr/>
            </a:pPr>
            <a:r>
              <a:rPr lang="ru-RU" sz="10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личностные</a:t>
            </a:r>
          </a:p>
          <a:p>
            <a:pPr algn="ctr">
              <a:lnSpc>
                <a:spcPct val="80000"/>
              </a:lnSpc>
              <a:defRPr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положительное отношение к школе</a:t>
            </a:r>
          </a:p>
          <a:p>
            <a:pPr algn="ctr">
              <a:lnSpc>
                <a:spcPct val="80000"/>
              </a:lnSpc>
              <a:defRPr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предпочтение социального способа оценки своих знаний,  </a:t>
            </a:r>
            <a:r>
              <a:rPr lang="ru-RU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сформированность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нравственных качеств,  </a:t>
            </a:r>
            <a:r>
              <a:rPr lang="ru-RU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сформированность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действий нравственно-этической ориентации</a:t>
            </a:r>
          </a:p>
        </p:txBody>
      </p:sp>
      <p:sp>
        <p:nvSpPr>
          <p:cNvPr id="1038" name="AutoShape 14"/>
          <p:cNvSpPr>
            <a:spLocks noChangeArrowheads="1"/>
          </p:cNvSpPr>
          <p:nvPr/>
        </p:nvSpPr>
        <p:spPr bwMode="auto">
          <a:xfrm>
            <a:off x="6429375" y="4929188"/>
            <a:ext cx="2714625" cy="1128712"/>
          </a:xfrm>
          <a:prstGeom prst="flowChartMultidocumen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ru-RU" sz="10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метапредметные</a:t>
            </a:r>
            <a:endParaRPr lang="ru-RU" sz="10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defRPr/>
            </a:pP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Уровень </a:t>
            </a:r>
            <a:r>
              <a:rPr lang="ru-RU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сформированности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базовымх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ценностей  (человек, семья, Отечество, природа, мир, знания, труд, культура), ценностного отношения к социальной реальности в целом)</a:t>
            </a:r>
          </a:p>
        </p:txBody>
      </p:sp>
      <p:sp>
        <p:nvSpPr>
          <p:cNvPr id="1039" name="AutoShape 15"/>
          <p:cNvSpPr>
            <a:spLocks noChangeArrowheads="1"/>
          </p:cNvSpPr>
          <p:nvPr/>
        </p:nvSpPr>
        <p:spPr bwMode="auto">
          <a:xfrm>
            <a:off x="0" y="6357958"/>
            <a:ext cx="9144001" cy="500042"/>
          </a:xfrm>
          <a:prstGeom prst="ribbon">
            <a:avLst>
              <a:gd name="adj1" fmla="val 31366"/>
              <a:gd name="adj2" fmla="val 50000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МОДЕЛЬ  ВЫПУСКНИКА</a:t>
            </a:r>
            <a:endParaRPr lang="ru-RU" sz="105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8" name="Прямая со стрелкой 47"/>
          <p:cNvCxnSpPr/>
          <p:nvPr/>
        </p:nvCxnSpPr>
        <p:spPr>
          <a:xfrm rot="5400000">
            <a:off x="6037263" y="3606800"/>
            <a:ext cx="5929312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ransition>
    <p:blinds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Содержимое 4" descr="russiaflag_2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191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Текст 12"/>
          <p:cNvSpPr>
            <a:spLocks noGrp="1"/>
          </p:cNvSpPr>
          <p:nvPr>
            <p:ph idx="1"/>
          </p:nvPr>
        </p:nvSpPr>
        <p:spPr>
          <a:xfrm>
            <a:off x="928688" y="428625"/>
            <a:ext cx="7758112" cy="5697538"/>
          </a:xfrm>
        </p:spPr>
        <p:txBody>
          <a:bodyPr/>
          <a:lstStyle/>
          <a:p>
            <a:pPr>
              <a:buFont typeface="Arial" charset="0"/>
              <a:buNone/>
            </a:pPr>
            <a:endParaRPr lang="ru-RU" sz="2400" b="1" smtClean="0"/>
          </a:p>
          <a:p>
            <a:pPr algn="ctr">
              <a:buFont typeface="Arial" charset="0"/>
              <a:buNone/>
            </a:pPr>
            <a:r>
              <a:rPr lang="ru-RU" sz="4800" b="1" smtClean="0">
                <a:solidFill>
                  <a:srgbClr val="FF0000"/>
                </a:solidFill>
              </a:rPr>
              <a:t>Модель</a:t>
            </a:r>
          </a:p>
          <a:p>
            <a:pPr>
              <a:buFont typeface="Arial" charset="0"/>
              <a:buNone/>
            </a:pPr>
            <a:r>
              <a:rPr lang="ru-RU" smtClean="0">
                <a:solidFill>
                  <a:srgbClr val="000099"/>
                </a:solidFill>
              </a:rPr>
              <a:t> (от лат. modulus - мера, образец, норма) </a:t>
            </a:r>
          </a:p>
          <a:p>
            <a:pPr>
              <a:buFont typeface="Arial" charset="0"/>
              <a:buNone/>
            </a:pPr>
            <a:r>
              <a:rPr lang="ru-RU" smtClean="0">
                <a:solidFill>
                  <a:srgbClr val="000099"/>
                </a:solidFill>
              </a:rPr>
              <a:t>    - это искусственно </a:t>
            </a:r>
            <a:r>
              <a:rPr lang="ru-RU" b="1" u="sng" smtClean="0">
                <a:solidFill>
                  <a:srgbClr val="000099"/>
                </a:solidFill>
              </a:rPr>
              <a:t>созданный образец в виде схемы</a:t>
            </a:r>
            <a:r>
              <a:rPr lang="ru-RU" smtClean="0">
                <a:solidFill>
                  <a:srgbClr val="000099"/>
                </a:solidFill>
              </a:rPr>
              <a:t>, описания, физических конструкций или формул, подобный исследуемому объекту (явлению) и отражающий или воспроизводящий в более простом виде </a:t>
            </a:r>
            <a:r>
              <a:rPr lang="ru-RU" b="1" smtClean="0">
                <a:solidFill>
                  <a:srgbClr val="000099"/>
                </a:solidFill>
              </a:rPr>
              <a:t>структуру, свойства и отношения между элементами</a:t>
            </a:r>
            <a:r>
              <a:rPr lang="ru-RU" smtClean="0">
                <a:solidFill>
                  <a:srgbClr val="000099"/>
                </a:solidFill>
              </a:rPr>
              <a:t> объекта.</a:t>
            </a:r>
          </a:p>
          <a:p>
            <a:endParaRPr lang="ru-RU" smtClean="0"/>
          </a:p>
        </p:txBody>
      </p:sp>
      <p:pic>
        <p:nvPicPr>
          <p:cNvPr id="15364" name="Рисунок 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0001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Рисунок 1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24750" y="0"/>
            <a:ext cx="1619250" cy="138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Содержимое 4" descr="russiaflag_2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191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Заголовок 6"/>
          <p:cNvSpPr>
            <a:spLocks noGrp="1"/>
          </p:cNvSpPr>
          <p:nvPr>
            <p:ph type="title"/>
          </p:nvPr>
        </p:nvSpPr>
        <p:spPr>
          <a:xfrm>
            <a:off x="900113" y="0"/>
            <a:ext cx="7758112" cy="785813"/>
          </a:xfrm>
        </p:spPr>
        <p:txBody>
          <a:bodyPr/>
          <a:lstStyle/>
          <a:p>
            <a:r>
              <a:rPr lang="ru-RU" b="1" smtClean="0">
                <a:solidFill>
                  <a:srgbClr val="FF0000"/>
                </a:solidFill>
              </a:rPr>
              <a:t>Нормативно-правовая база</a:t>
            </a: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684213" y="692150"/>
            <a:ext cx="8459787" cy="616585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1800" b="1" smtClean="0">
                <a:solidFill>
                  <a:srgbClr val="000099"/>
                </a:solidFill>
              </a:rPr>
              <a:t>Приказ Администрации Алтайского края Главного Управления образования и молодежной политики Алтайского края от 04.03.2013г. №893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800" b="1" smtClean="0">
                <a:solidFill>
                  <a:srgbClr val="000099"/>
                </a:solidFill>
              </a:rPr>
              <a:t>        </a:t>
            </a:r>
            <a:r>
              <a:rPr lang="ru-RU" sz="1800" b="1" smtClean="0">
                <a:solidFill>
                  <a:srgbClr val="FF0000"/>
                </a:solidFill>
              </a:rPr>
              <a:t>«Об утверждении Реестра инновационных площадок системы образования Алтайского края»;</a:t>
            </a:r>
          </a:p>
          <a:p>
            <a:pPr>
              <a:lnSpc>
                <a:spcPct val="80000"/>
              </a:lnSpc>
            </a:pPr>
            <a:r>
              <a:rPr lang="ru-RU" sz="1800" b="1" smtClean="0">
                <a:solidFill>
                  <a:srgbClr val="000099"/>
                </a:solidFill>
              </a:rPr>
              <a:t>Приказ Администрации Алтайского края Главного Управления образования и молодежной политики Алтайского края от 30.05.2012г. №2212 </a:t>
            </a:r>
            <a:r>
              <a:rPr lang="ru-RU" sz="1800" b="1" smtClean="0">
                <a:solidFill>
                  <a:srgbClr val="FF0000"/>
                </a:solidFill>
              </a:rPr>
              <a:t>«Об актуализации инновационной инфраструктуры системы образования Алтайского края»;</a:t>
            </a:r>
          </a:p>
          <a:p>
            <a:pPr>
              <a:lnSpc>
                <a:spcPct val="80000"/>
              </a:lnSpc>
            </a:pPr>
            <a:r>
              <a:rPr lang="ru-RU" sz="1800" b="1" smtClean="0">
                <a:solidFill>
                  <a:srgbClr val="000099"/>
                </a:solidFill>
              </a:rPr>
              <a:t>Приказ Краевого государственного бюджетного учреждения дополнительного образования «Алтайского краевого института повышения квалификации работников образования» от 19.08.2013г. </a:t>
            </a:r>
            <a:r>
              <a:rPr lang="ru-RU" sz="1800" b="1" smtClean="0">
                <a:solidFill>
                  <a:srgbClr val="FF0000"/>
                </a:solidFill>
              </a:rPr>
              <a:t>«Об утверждении сетевого плана- графика проведения стажерских практик в рамках деятельности стажировочной площадки»;</a:t>
            </a:r>
          </a:p>
          <a:p>
            <a:pPr>
              <a:lnSpc>
                <a:spcPct val="80000"/>
              </a:lnSpc>
            </a:pPr>
            <a:r>
              <a:rPr lang="ru-RU" sz="1800" b="1" smtClean="0">
                <a:solidFill>
                  <a:srgbClr val="000099"/>
                </a:solidFill>
              </a:rPr>
              <a:t>Приказ Администрации Алтайского края Главного Управления образования и молодежной политики Алтайского края от 09.09.2013г. № 3919 </a:t>
            </a:r>
            <a:r>
              <a:rPr lang="ru-RU" sz="1800" b="1" smtClean="0">
                <a:solidFill>
                  <a:srgbClr val="FF0000"/>
                </a:solidFill>
              </a:rPr>
              <a:t>« Об организации работы по реализации мероприятий ФЦПРО на 2011-2015 годы</a:t>
            </a:r>
            <a:r>
              <a:rPr lang="ru-RU" sz="1800" b="1" smtClean="0">
                <a:solidFill>
                  <a:srgbClr val="000099"/>
                </a:solidFill>
              </a:rPr>
              <a:t> по направлению    « Достижение во всех субъектах Российской Федерации стратегических ориентиров национальной образовательной инициативы «Наша новая школа»;</a:t>
            </a:r>
          </a:p>
          <a:p>
            <a:pPr>
              <a:lnSpc>
                <a:spcPct val="80000"/>
              </a:lnSpc>
            </a:pPr>
            <a:r>
              <a:rPr lang="ru-RU" sz="1800" b="1" smtClean="0">
                <a:solidFill>
                  <a:srgbClr val="000099"/>
                </a:solidFill>
              </a:rPr>
              <a:t>Приказ Администрации Алтайского края Главного Управления образования и молодежной политики Алтайского края от 29.11.2012г. №4780  </a:t>
            </a:r>
            <a:r>
              <a:rPr lang="ru-RU" sz="1800" b="1" smtClean="0">
                <a:solidFill>
                  <a:srgbClr val="FF0000"/>
                </a:solidFill>
              </a:rPr>
              <a:t>«Об инновационной системе образования Алтайского края»;</a:t>
            </a:r>
          </a:p>
          <a:p>
            <a:pPr>
              <a:lnSpc>
                <a:spcPct val="80000"/>
              </a:lnSpc>
            </a:pPr>
            <a:r>
              <a:rPr lang="ru-RU" sz="1800" b="1" smtClean="0">
                <a:solidFill>
                  <a:srgbClr val="000099"/>
                </a:solidFill>
              </a:rPr>
              <a:t>Приказ Администрации Алтайского края Главного Управления образования и молодежной политики Алтайского края от 29.11.2012г. №02-02/02/1784  </a:t>
            </a:r>
            <a:r>
              <a:rPr lang="ru-RU" sz="1800" b="1" smtClean="0">
                <a:solidFill>
                  <a:srgbClr val="FF0000"/>
                </a:solidFill>
              </a:rPr>
              <a:t>«Об организации работы базовых школ и школьных округов».</a:t>
            </a:r>
          </a:p>
          <a:p>
            <a:pPr>
              <a:lnSpc>
                <a:spcPct val="80000"/>
              </a:lnSpc>
            </a:pPr>
            <a:endParaRPr lang="ru-RU" sz="180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z="1800" smtClean="0"/>
          </a:p>
          <a:p>
            <a:pPr>
              <a:lnSpc>
                <a:spcPct val="80000"/>
              </a:lnSpc>
            </a:pPr>
            <a:endParaRPr lang="ru-RU" sz="1800" smtClean="0"/>
          </a:p>
          <a:p>
            <a:pPr>
              <a:lnSpc>
                <a:spcPct val="80000"/>
              </a:lnSpc>
            </a:pPr>
            <a:endParaRPr lang="ru-RU" sz="800" smtClean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Содержимое 4" descr="russiaflag_2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191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Заголовок 6"/>
          <p:cNvSpPr>
            <a:spLocks noGrp="1"/>
          </p:cNvSpPr>
          <p:nvPr>
            <p:ph type="title"/>
          </p:nvPr>
        </p:nvSpPr>
        <p:spPr>
          <a:xfrm>
            <a:off x="928688" y="274638"/>
            <a:ext cx="7758112" cy="1143000"/>
          </a:xfrm>
        </p:spPr>
        <p:txBody>
          <a:bodyPr/>
          <a:lstStyle/>
          <a:p>
            <a:r>
              <a:rPr lang="ru-RU" sz="4000" b="1" smtClean="0">
                <a:solidFill>
                  <a:srgbClr val="FF0000"/>
                </a:solidFill>
                <a:latin typeface="Times New Roman" pitchFamily="18" charset="0"/>
              </a:rPr>
              <a:t>Нормативные документы</a:t>
            </a:r>
            <a:br>
              <a:rPr lang="ru-RU" sz="4000" b="1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sz="4000" b="1" smtClean="0">
                <a:solidFill>
                  <a:srgbClr val="FF0000"/>
                </a:solidFill>
                <a:latin typeface="Times New Roman" pitchFamily="18" charset="0"/>
              </a:rPr>
              <a:t>школьного уровня:</a:t>
            </a:r>
          </a:p>
        </p:txBody>
      </p:sp>
      <p:sp>
        <p:nvSpPr>
          <p:cNvPr id="16387" name="Содержимое 7"/>
          <p:cNvSpPr>
            <a:spLocks noGrp="1"/>
          </p:cNvSpPr>
          <p:nvPr>
            <p:ph idx="1"/>
          </p:nvPr>
        </p:nvSpPr>
        <p:spPr>
          <a:xfrm>
            <a:off x="928688" y="1600200"/>
            <a:ext cx="8035925" cy="4525963"/>
          </a:xfrm>
        </p:spPr>
        <p:txBody>
          <a:bodyPr/>
          <a:lstStyle/>
          <a:p>
            <a:r>
              <a:rPr lang="ru-RU" sz="2800" b="1" smtClean="0">
                <a:solidFill>
                  <a:srgbClr val="000099"/>
                </a:solidFill>
              </a:rPr>
              <a:t>Положение о базовой стажировочной площадке</a:t>
            </a:r>
          </a:p>
          <a:p>
            <a:r>
              <a:rPr lang="ru-RU" sz="2800" b="1" smtClean="0">
                <a:solidFill>
                  <a:srgbClr val="000099"/>
                </a:solidFill>
              </a:rPr>
              <a:t>Программа деятельности базовой стажировочной площадки</a:t>
            </a:r>
          </a:p>
          <a:p>
            <a:r>
              <a:rPr lang="ru-RU" sz="2800" b="1" smtClean="0">
                <a:solidFill>
                  <a:srgbClr val="000099"/>
                </a:solidFill>
              </a:rPr>
              <a:t>Рабочая программа стажировочной площадки</a:t>
            </a:r>
          </a:p>
          <a:p>
            <a:r>
              <a:rPr lang="ru-RU" sz="2800" b="1" smtClean="0">
                <a:solidFill>
                  <a:srgbClr val="000099"/>
                </a:solidFill>
              </a:rPr>
              <a:t>Приказ об утверждении рабочей группы</a:t>
            </a:r>
          </a:p>
          <a:p>
            <a:r>
              <a:rPr lang="ru-RU" sz="2800" b="1" smtClean="0">
                <a:solidFill>
                  <a:srgbClr val="000099"/>
                </a:solidFill>
              </a:rPr>
              <a:t>Приказы по утверждению технического задания</a:t>
            </a:r>
          </a:p>
          <a:p>
            <a:r>
              <a:rPr lang="ru-RU" sz="2800" b="1" smtClean="0">
                <a:solidFill>
                  <a:srgbClr val="000099"/>
                </a:solidFill>
              </a:rPr>
              <a:t>Отчёты о деятельности базовой стажировочной площадки</a:t>
            </a:r>
          </a:p>
          <a:p>
            <a:endParaRPr lang="ru-RU" smtClean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>
          <a:xfrm>
            <a:off x="971550" y="274638"/>
            <a:ext cx="7200900" cy="1143000"/>
          </a:xfrm>
        </p:spPr>
        <p:txBody>
          <a:bodyPr/>
          <a:lstStyle/>
          <a:p>
            <a:r>
              <a:rPr lang="ru-RU" sz="2400" b="1" i="1" smtClean="0">
                <a:solidFill>
                  <a:srgbClr val="FF0000"/>
                </a:solidFill>
              </a:rPr>
              <a:t>Цель стажёрской практики-</a:t>
            </a:r>
            <a:r>
              <a:rPr lang="ru-RU" sz="2400" smtClean="0"/>
              <a:t> </a:t>
            </a:r>
            <a:r>
              <a:rPr lang="ru-RU" sz="2400" b="1" smtClean="0">
                <a:solidFill>
                  <a:srgbClr val="000099"/>
                </a:solidFill>
              </a:rPr>
              <a:t>развитие профессиональной компетентности стажёров в области проектирования и внедрения модели духовно-нравственного воспитания обучающихся</a:t>
            </a:r>
          </a:p>
        </p:txBody>
      </p:sp>
      <p:pic>
        <p:nvPicPr>
          <p:cNvPr id="24580" name="Содержимое 4" descr="russiaflag_2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191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Рисунок 15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8191500" y="0"/>
            <a:ext cx="952500" cy="857250"/>
          </a:xfrm>
          <a:noFill/>
          <a:ln/>
        </p:spPr>
      </p:pic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1116013" y="2103438"/>
            <a:ext cx="7632700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0850"/>
            <a:r>
              <a:rPr lang="ru-RU" sz="2400" b="1">
                <a:solidFill>
                  <a:srgbClr val="FF0000"/>
                </a:solidFill>
                <a:latin typeface="Times New Roman" pitchFamily="18" charset="0"/>
              </a:rPr>
              <a:t>Планируемые результаты</a:t>
            </a:r>
            <a:r>
              <a:rPr lang="ru-RU" sz="2400">
                <a:solidFill>
                  <a:srgbClr val="000099"/>
                </a:solidFill>
              </a:rPr>
              <a:t> стажёрской практики: </a:t>
            </a:r>
          </a:p>
          <a:p>
            <a:pPr indent="450850"/>
            <a:r>
              <a:rPr lang="ru-RU" sz="2400">
                <a:solidFill>
                  <a:srgbClr val="000099"/>
                </a:solidFill>
              </a:rPr>
              <a:t>1) </a:t>
            </a:r>
            <a:r>
              <a:rPr lang="ru-RU" sz="2400" b="1">
                <a:solidFill>
                  <a:srgbClr val="000099"/>
                </a:solidFill>
              </a:rPr>
              <a:t>рефлексия  </a:t>
            </a:r>
            <a:r>
              <a:rPr lang="ru-RU" sz="2400">
                <a:solidFill>
                  <a:srgbClr val="000099"/>
                </a:solidFill>
              </a:rPr>
              <a:t>модели духовно-нравственного воспитания на основе презентационных материалов ;</a:t>
            </a:r>
          </a:p>
          <a:p>
            <a:pPr indent="450850"/>
            <a:r>
              <a:rPr lang="ru-RU" sz="2400">
                <a:solidFill>
                  <a:srgbClr val="000099"/>
                </a:solidFill>
              </a:rPr>
              <a:t> 2) </a:t>
            </a:r>
            <a:r>
              <a:rPr lang="ru-RU" sz="2400" b="1">
                <a:solidFill>
                  <a:srgbClr val="000099"/>
                </a:solidFill>
              </a:rPr>
              <a:t>выявление</a:t>
            </a:r>
            <a:r>
              <a:rPr lang="ru-RU" sz="2400">
                <a:solidFill>
                  <a:srgbClr val="000099"/>
                </a:solidFill>
              </a:rPr>
              <a:t> сущности модели духовно-нравственного развития обучающихся в условиях </a:t>
            </a:r>
          </a:p>
          <a:p>
            <a:pPr indent="450850"/>
            <a:r>
              <a:rPr lang="ru-RU" sz="2400">
                <a:solidFill>
                  <a:srgbClr val="000099"/>
                </a:solidFill>
              </a:rPr>
              <a:t>кадетского воспитания в общеобразовательном учреждении; </a:t>
            </a:r>
          </a:p>
          <a:p>
            <a:pPr indent="450850"/>
            <a:r>
              <a:rPr lang="ru-RU" sz="2400">
                <a:solidFill>
                  <a:srgbClr val="000099"/>
                </a:solidFill>
              </a:rPr>
              <a:t>2) </a:t>
            </a:r>
            <a:r>
              <a:rPr lang="ru-RU" sz="2400" b="1">
                <a:solidFill>
                  <a:srgbClr val="000099"/>
                </a:solidFill>
              </a:rPr>
              <a:t>технологическая готовность</a:t>
            </a:r>
            <a:r>
              <a:rPr lang="ru-RU" sz="2400">
                <a:solidFill>
                  <a:srgbClr val="000099"/>
                </a:solidFill>
              </a:rPr>
              <a:t> к реализации освоенной модели в условиях «своего» образовательного учреждения.</a:t>
            </a:r>
          </a:p>
        </p:txBody>
      </p:sp>
    </p:spTree>
  </p:cSld>
  <p:clrMapOvr>
    <a:masterClrMapping/>
  </p:clrMapOvr>
  <p:transition>
    <p:blinds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Содержимое 4" descr="russiaflag_2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191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Заголовок 6"/>
          <p:cNvSpPr>
            <a:spLocks noGrp="1"/>
          </p:cNvSpPr>
          <p:nvPr>
            <p:ph type="title"/>
          </p:nvPr>
        </p:nvSpPr>
        <p:spPr>
          <a:xfrm>
            <a:off x="1042988" y="260350"/>
            <a:ext cx="3500437" cy="1162050"/>
          </a:xfrm>
        </p:spPr>
        <p:txBody>
          <a:bodyPr/>
          <a:lstStyle/>
          <a:p>
            <a:pPr algn="ctr"/>
            <a:r>
              <a:rPr lang="en-US" sz="440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440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задание:</a:t>
            </a:r>
            <a:endParaRPr lang="ru-RU" sz="4400" smtClean="0">
              <a:solidFill>
                <a:srgbClr val="000099"/>
              </a:solidFill>
            </a:endParaRPr>
          </a:p>
        </p:txBody>
      </p:sp>
      <p:sp>
        <p:nvSpPr>
          <p:cNvPr id="18435" name="Текст 5"/>
          <p:cNvSpPr>
            <a:spLocks noGrp="1"/>
          </p:cNvSpPr>
          <p:nvPr>
            <p:ph type="body" sz="half" idx="2"/>
          </p:nvPr>
        </p:nvSpPr>
        <p:spPr>
          <a:xfrm>
            <a:off x="1071563" y="1435100"/>
            <a:ext cx="3500437" cy="4691063"/>
          </a:xfrm>
        </p:spPr>
        <p:txBody>
          <a:bodyPr/>
          <a:lstStyle/>
          <a:p>
            <a:r>
              <a:rPr lang="ru-RU" sz="3600" b="1" smtClean="0">
                <a:solidFill>
                  <a:srgbClr val="FF0000"/>
                </a:solidFill>
              </a:rPr>
              <a:t>Необходимо сделать анализ модели духовно-нравственного воспитания с учётом требований ФГОС НОО </a:t>
            </a:r>
          </a:p>
        </p:txBody>
      </p:sp>
      <p:pic>
        <p:nvPicPr>
          <p:cNvPr id="18436" name="Содержимое 10" descr="концепция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787900" y="549275"/>
            <a:ext cx="4097338" cy="6308725"/>
          </a:xfrm>
        </p:spPr>
      </p:pic>
      <p:pic>
        <p:nvPicPr>
          <p:cNvPr id="18438" name="Рисунок 1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0001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Содержимое 4" descr="russiaflag_2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191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Заголовок 6"/>
          <p:cNvSpPr>
            <a:spLocks noGrp="1"/>
          </p:cNvSpPr>
          <p:nvPr>
            <p:ph type="title"/>
          </p:nvPr>
        </p:nvSpPr>
        <p:spPr>
          <a:xfrm>
            <a:off x="900113" y="260350"/>
            <a:ext cx="7758112" cy="1143000"/>
          </a:xfrm>
        </p:spPr>
        <p:txBody>
          <a:bodyPr/>
          <a:lstStyle/>
          <a:p>
            <a:r>
              <a:rPr lang="en-US" sz="4800" b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4800" b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задание: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331913" y="1628775"/>
            <a:ext cx="6911975" cy="545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latin typeface="Times New Roman" pitchFamily="18" charset="0"/>
              </a:rPr>
              <a:t>Вашему вниманию предложены составляющие модели.</a:t>
            </a:r>
          </a:p>
          <a:p>
            <a:r>
              <a:rPr lang="ru-RU" sz="3200" b="1">
                <a:solidFill>
                  <a:srgbClr val="000099"/>
                </a:solidFill>
                <a:latin typeface="Times New Roman" pitchFamily="18" charset="0"/>
              </a:rPr>
              <a:t>Ваша задача</a:t>
            </a:r>
            <a:r>
              <a:rPr lang="ru-RU" sz="3200" b="1">
                <a:solidFill>
                  <a:srgbClr val="FF0000"/>
                </a:solidFill>
                <a:latin typeface="Times New Roman" pitchFamily="18" charset="0"/>
              </a:rPr>
              <a:t> – </a:t>
            </a:r>
          </a:p>
          <a:p>
            <a:r>
              <a:rPr lang="ru-RU" sz="3200" b="1" u="sng">
                <a:solidFill>
                  <a:srgbClr val="FF0000"/>
                </a:solidFill>
                <a:latin typeface="Times New Roman" pitchFamily="18" charset="0"/>
              </a:rPr>
              <a:t>построить </a:t>
            </a:r>
            <a:r>
              <a:rPr lang="ru-RU" sz="3200" b="1">
                <a:solidFill>
                  <a:srgbClr val="FF0000"/>
                </a:solidFill>
                <a:latin typeface="Times New Roman" pitchFamily="18" charset="0"/>
              </a:rPr>
              <a:t>модель духовно-нравственного развития, </a:t>
            </a:r>
          </a:p>
          <a:p>
            <a:r>
              <a:rPr lang="ru-RU" sz="3200" b="1" u="sng">
                <a:solidFill>
                  <a:srgbClr val="FF0000"/>
                </a:solidFill>
                <a:latin typeface="Times New Roman" pitchFamily="18" charset="0"/>
              </a:rPr>
              <a:t>определить</a:t>
            </a:r>
            <a:r>
              <a:rPr lang="ru-RU" sz="3200" b="1">
                <a:solidFill>
                  <a:srgbClr val="FF0000"/>
                </a:solidFill>
                <a:latin typeface="Times New Roman" pitchFamily="18" charset="0"/>
              </a:rPr>
              <a:t> сущность модели и </a:t>
            </a:r>
            <a:r>
              <a:rPr lang="ru-RU" sz="3200" b="1" u="sng">
                <a:solidFill>
                  <a:srgbClr val="FF0000"/>
                </a:solidFill>
                <a:latin typeface="Times New Roman" pitchFamily="18" charset="0"/>
              </a:rPr>
              <a:t>представить</a:t>
            </a:r>
            <a:r>
              <a:rPr lang="ru-RU" sz="3200" b="1">
                <a:solidFill>
                  <a:srgbClr val="FF0000"/>
                </a:solidFill>
                <a:latin typeface="Times New Roman" pitchFamily="18" charset="0"/>
              </a:rPr>
              <a:t> технологическую готовность к реализации модели в  условиях «своего» образовательного учреждения.</a:t>
            </a:r>
          </a:p>
          <a:p>
            <a:endParaRPr lang="ru-RU" sz="3200" b="1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17414" name="Рисунок 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2088" y="0"/>
            <a:ext cx="1331912" cy="114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ru-RU" sz="4800" b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задание: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>
          <a:xfrm>
            <a:off x="900113" y="1600200"/>
            <a:ext cx="7786687" cy="4525963"/>
          </a:xfrm>
        </p:spPr>
        <p:txBody>
          <a:bodyPr/>
          <a:lstStyle/>
          <a:p>
            <a:r>
              <a:rPr lang="ru-RU" b="1" smtClean="0">
                <a:solidFill>
                  <a:srgbClr val="FF0000"/>
                </a:solidFill>
              </a:rPr>
              <a:t>Проанализируйте, каким образом может быть обеспечена работа по формированию базовых  национальных ценностей через различные виды деятельности в образовательном учреждении. </a:t>
            </a:r>
          </a:p>
          <a:p>
            <a:r>
              <a:rPr lang="ru-RU" b="1" smtClean="0">
                <a:solidFill>
                  <a:srgbClr val="FF0000"/>
                </a:solidFill>
              </a:rPr>
              <a:t>Заполните таблицу.</a:t>
            </a:r>
          </a:p>
        </p:txBody>
      </p:sp>
      <p:pic>
        <p:nvPicPr>
          <p:cNvPr id="25604" name="Содержимое 4" descr="russiaflag_2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191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Рисунок 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4750" y="0"/>
            <a:ext cx="1619250" cy="138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Содержимое 4" descr="russiaflag_2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191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Заголовок 6"/>
          <p:cNvSpPr>
            <a:spLocks noGrp="1"/>
          </p:cNvSpPr>
          <p:nvPr>
            <p:ph type="title"/>
          </p:nvPr>
        </p:nvSpPr>
        <p:spPr>
          <a:xfrm>
            <a:off x="900113" y="0"/>
            <a:ext cx="7758112" cy="1000125"/>
          </a:xfrm>
        </p:spPr>
        <p:txBody>
          <a:bodyPr/>
          <a:lstStyle/>
          <a:p>
            <a:r>
              <a:rPr lang="en-US" sz="3200" b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IV </a:t>
            </a:r>
            <a:r>
              <a:rPr lang="ru-RU" sz="3200" b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задание:</a:t>
            </a:r>
            <a:endParaRPr lang="ru-RU" sz="3200" b="1" smtClean="0">
              <a:solidFill>
                <a:srgbClr val="000099"/>
              </a:solidFill>
            </a:endParaRPr>
          </a:p>
        </p:txBody>
      </p:sp>
      <p:sp>
        <p:nvSpPr>
          <p:cNvPr id="23555" name="Содержимое 7"/>
          <p:cNvSpPr>
            <a:spLocks noGrp="1"/>
          </p:cNvSpPr>
          <p:nvPr>
            <p:ph idx="1"/>
          </p:nvPr>
        </p:nvSpPr>
        <p:spPr>
          <a:xfrm>
            <a:off x="900113" y="765175"/>
            <a:ext cx="7758112" cy="1071563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z="2000" b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Лист эксперта</a:t>
            </a:r>
          </a:p>
          <a:p>
            <a:pPr algn="ctr">
              <a:buFont typeface="Arial" charset="0"/>
              <a:buNone/>
            </a:pPr>
            <a:r>
              <a:rPr lang="ru-RU" sz="1200" b="1" smtClean="0">
                <a:latin typeface="Times New Roman" pitchFamily="18" charset="0"/>
                <a:cs typeface="Times New Roman" pitchFamily="18" charset="0"/>
              </a:rPr>
              <a:t>Ф.И.О учителя_________________________________________</a:t>
            </a:r>
          </a:p>
          <a:p>
            <a:pPr algn="ctr">
              <a:buFont typeface="Arial" charset="0"/>
              <a:buNone/>
            </a:pPr>
            <a:r>
              <a:rPr lang="ru-RU" sz="1200" b="1" smtClean="0">
                <a:latin typeface="Times New Roman" pitchFamily="18" charset="0"/>
                <a:cs typeface="Times New Roman" pitchFamily="18" charset="0"/>
              </a:rPr>
              <a:t>Класс_________________________________________________</a:t>
            </a:r>
          </a:p>
          <a:p>
            <a:pPr algn="ctr">
              <a:buFont typeface="Arial" charset="0"/>
              <a:buNone/>
            </a:pPr>
            <a:r>
              <a:rPr lang="ru-RU" sz="1200" b="1" smtClean="0">
                <a:latin typeface="Times New Roman" pitchFamily="18" charset="0"/>
                <a:cs typeface="Times New Roman" pitchFamily="18" charset="0"/>
              </a:rPr>
              <a:t>Урок (занятие)_________________________________________</a:t>
            </a:r>
          </a:p>
          <a:p>
            <a:pPr>
              <a:buFont typeface="Arial" charset="0"/>
              <a:buNone/>
            </a:pPr>
            <a:endParaRPr lang="ru-RU" smtClean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928688" y="1928813"/>
          <a:ext cx="7715250" cy="4641850"/>
        </p:xfrm>
        <a:graphic>
          <a:graphicData uri="http://schemas.openxmlformats.org/drawingml/2006/table">
            <a:tbl>
              <a:tblPr/>
              <a:tblGrid>
                <a:gridCol w="5207000"/>
                <a:gridCol w="2508250"/>
              </a:tblGrid>
              <a:tr h="273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Критерии</a:t>
                      </a:r>
                    </a:p>
                  </a:txBody>
                  <a:tcPr marL="63944" marR="639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Баллы</a:t>
                      </a:r>
                    </a:p>
                  </a:txBody>
                  <a:tcPr marL="63944" marR="639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9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 сформированности   базовымх ценностей  (человек, семья, Отечество, природа, мир, знания, труд, культура), ценностного отношения к социальной реальности в целом)</a:t>
                      </a:r>
                    </a:p>
                  </a:txBody>
                  <a:tcPr marL="63944" marR="639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2  3  4  5</a:t>
                      </a:r>
                    </a:p>
                  </a:txBody>
                  <a:tcPr marL="63944" marR="639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проявляют интерес к культуре и истории своего народа, родной страны;</a:t>
                      </a:r>
                    </a:p>
                  </a:txBody>
                  <a:tcPr marL="63944" marR="639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2  3  4  5</a:t>
                      </a:r>
                    </a:p>
                  </a:txBody>
                  <a:tcPr marL="63944" marR="639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осознают смысл учения и понимает личную ответственность за будущий результат;</a:t>
                      </a:r>
                    </a:p>
                  </a:txBody>
                  <a:tcPr marL="63944" marR="639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2  3  4  5</a:t>
                      </a:r>
                    </a:p>
                  </a:txBody>
                  <a:tcPr marL="63944" marR="639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проявляют в конкретных ситуациях доброжелательность, доверие, внимательность, помощь и др.</a:t>
                      </a:r>
                    </a:p>
                  </a:txBody>
                  <a:tcPr marL="63944" marR="639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2  3  4  5</a:t>
                      </a:r>
                    </a:p>
                  </a:txBody>
                  <a:tcPr marL="63944" marR="639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ученик умеет вступать в диалог</a:t>
                      </a:r>
                    </a:p>
                  </a:txBody>
                  <a:tcPr marL="63944" marR="639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2  3  4  5</a:t>
                      </a:r>
                    </a:p>
                  </a:txBody>
                  <a:tcPr marL="63944" marR="639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выражают свои мысли, строят высказывания в соответствие с задачами коммуникации;</a:t>
                      </a:r>
                    </a:p>
                  </a:txBody>
                  <a:tcPr marL="63944" marR="639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2  3  4  5</a:t>
                      </a:r>
                    </a:p>
                  </a:txBody>
                  <a:tcPr marL="63944" marR="639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соотносят поступок с моральной нормой; оценивают свои 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чужие поступки (стыдно, честно, виноват, поступил правильно);</a:t>
                      </a:r>
                    </a:p>
                  </a:txBody>
                  <a:tcPr marL="63944" marR="639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2  3  4  5</a:t>
                      </a:r>
                    </a:p>
                  </a:txBody>
                  <a:tcPr marL="63944" marR="639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умеют решать учебные проблемы, возникающие в ходе групповой работы, фронтальной работы;</a:t>
                      </a:r>
                    </a:p>
                  </a:txBody>
                  <a:tcPr marL="63944" marR="639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2  3  4  5</a:t>
                      </a:r>
                    </a:p>
                  </a:txBody>
                  <a:tcPr marL="63944" marR="639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3589" name="Рисунок 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96188" y="0"/>
            <a:ext cx="1547812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957</Words>
  <PresentationFormat>Экран (4:3)</PresentationFormat>
  <Paragraphs>117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Практическая работа</vt:lpstr>
      <vt:lpstr>Слайд 2</vt:lpstr>
      <vt:lpstr>Нормативно-правовая база</vt:lpstr>
      <vt:lpstr>Нормативные документы школьного уровня:</vt:lpstr>
      <vt:lpstr>Цель стажёрской практики- развитие профессиональной компетентности стажёров в области проектирования и внедрения модели духовно-нравственного воспитания обучающихся</vt:lpstr>
      <vt:lpstr>I задание:</vt:lpstr>
      <vt:lpstr>II задание:</vt:lpstr>
      <vt:lpstr>III задание:</vt:lpstr>
      <vt:lpstr>IV задание: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Практическая работа для стажеров</dc:title>
  <dc:creator>Музей</dc:creator>
  <cp:lastModifiedBy>Admin</cp:lastModifiedBy>
  <cp:revision>20</cp:revision>
  <dcterms:created xsi:type="dcterms:W3CDTF">2013-10-30T03:42:12Z</dcterms:created>
  <dcterms:modified xsi:type="dcterms:W3CDTF">2013-11-07T06:34:07Z</dcterms:modified>
</cp:coreProperties>
</file>